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4"/>
  </p:sldMasterIdLst>
  <p:sldIdLst>
    <p:sldId id="494" r:id="rId5"/>
    <p:sldId id="278" r:id="rId6"/>
    <p:sldId id="276" r:id="rId7"/>
    <p:sldId id="277" r:id="rId8"/>
    <p:sldId id="496" r:id="rId9"/>
    <p:sldId id="268" r:id="rId10"/>
    <p:sldId id="270" r:id="rId11"/>
    <p:sldId id="274" r:id="rId12"/>
    <p:sldId id="259" r:id="rId13"/>
    <p:sldId id="264" r:id="rId14"/>
    <p:sldId id="260" r:id="rId15"/>
    <p:sldId id="262" r:id="rId16"/>
    <p:sldId id="271" r:id="rId17"/>
    <p:sldId id="272" r:id="rId18"/>
    <p:sldId id="275" r:id="rId19"/>
    <p:sldId id="495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26" autoAdjust="0"/>
    <p:restoredTop sz="94660"/>
  </p:normalViewPr>
  <p:slideViewPr>
    <p:cSldViewPr snapToGrid="0">
      <p:cViewPr varScale="1">
        <p:scale>
          <a:sx n="91" d="100"/>
          <a:sy n="91" d="100"/>
        </p:scale>
        <p:origin x="67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B69DEE-89C9-3BF6-7111-9524EB706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81CC52D-AD45-599F-A148-238DDB0DE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40DBAB9-26A0-48A8-A035-EE1A379AA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DDB3-EB20-4B68-85C6-BFDBDCA51125}" type="datetimeFigureOut">
              <a:rPr lang="sv-SE" smtClean="0"/>
              <a:t>2025-06-11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7AFABC2-2679-4EF0-B45A-9D12C8709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193FB95-DA7D-CEA2-B5EA-F8AA149E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7AB8-8A8B-4446-99EC-A6BD758ABB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6850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11911A-D776-EEEF-8826-B72841A0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E809071-D5E1-A284-6374-E12DF8223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3CE608-47B3-8674-EB4F-7E968F897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DDB3-EB20-4B68-85C6-BFDBDCA51125}" type="datetimeFigureOut">
              <a:rPr lang="sv-SE" smtClean="0"/>
              <a:t>2025-06-11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0E619FF-12BF-A5D3-4F9F-F7782E4BF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1E992B-1477-A8A4-20B3-0C173E49F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7AB8-8A8B-4446-99EC-A6BD758ABB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675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EF8F7B2-CB68-DAAD-DF9E-7A490425E6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E2E2A1C-F53A-6579-68A7-8EBCF76E6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735A2E1-57AA-EC07-7A42-698D13722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DDB3-EB20-4B68-85C6-BFDBDCA51125}" type="datetimeFigureOut">
              <a:rPr lang="sv-SE" smtClean="0"/>
              <a:t>2025-06-11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C1C9AE8-56CC-3370-6285-3E06A546F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380DA95-B722-A89B-5213-2E384845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7AB8-8A8B-4446-99EC-A6BD758ABB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0940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17FFD9-4C14-ABFD-A57A-81574CC7A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2304E3D-2DB3-F796-BF34-075784477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2845EC-A62F-DB48-B3CF-059AC7272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DDB3-EB20-4B68-85C6-BFDBDCA51125}" type="datetimeFigureOut">
              <a:rPr lang="sv-SE" smtClean="0"/>
              <a:t>2025-06-11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8E8EA1-70AF-B22B-839B-891EF41AC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318BDB-8CFD-BD27-3CA1-F6263EDC5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7AB8-8A8B-4446-99EC-A6BD758ABB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176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74C926-D078-0372-27CA-0347F258A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E77F649-69D7-6D00-A0D8-DD71FF098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3EEC7E2-5A9E-BF7C-F37E-EAEE20F1F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DDB3-EB20-4B68-85C6-BFDBDCA51125}" type="datetimeFigureOut">
              <a:rPr lang="sv-SE" smtClean="0"/>
              <a:t>2025-06-11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24FF21C-BF23-8BBD-8A4E-5B049FEE6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EFFAAF-B983-80F0-1F32-52C2A3A82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7AB8-8A8B-4446-99EC-A6BD758ABB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543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801203-052D-84D2-8FB0-42317C2BF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6383148-5AC5-BFC3-910D-90C3A3E12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48E99FF-4EEB-D6C2-C963-F11A44018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599B30F-04B1-F4B3-967D-D716CD6AA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DDB3-EB20-4B68-85C6-BFDBDCA51125}" type="datetimeFigureOut">
              <a:rPr lang="sv-SE" smtClean="0"/>
              <a:t>2025-06-11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E9AE968-E56B-775A-977B-0920CBF52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7B3A338-7EAA-B573-93AD-B96898BF9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7AB8-8A8B-4446-99EC-A6BD758ABB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7059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1E5190-9D54-B675-0C5B-1C83867A8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6EA3E7-ABBB-1FCC-1098-E0B9089EF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397D66-3A91-1C5A-F5D8-ED37BDFC8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97BAFB7-E91C-F141-5FB7-738A999D4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1FE1974-BED5-F35A-C144-67068EF222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5784FA5-28C9-02DA-F6AD-0CBA97A0F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DDB3-EB20-4B68-85C6-BFDBDCA51125}" type="datetimeFigureOut">
              <a:rPr lang="sv-SE" smtClean="0"/>
              <a:t>2025-06-11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3AC3231-4C6D-B2C4-0EFF-E6EA31558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914B013-3AA8-1639-A873-F0E942D2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7AB8-8A8B-4446-99EC-A6BD758ABB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959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C99725-F3D0-CFE9-D71B-A511BC515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DD9CD1B-2EB1-E08D-65B0-4DC201442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DDB3-EB20-4B68-85C6-BFDBDCA51125}" type="datetimeFigureOut">
              <a:rPr lang="sv-SE" smtClean="0"/>
              <a:t>2025-06-11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5915294-283B-824F-049E-91128F8DF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E318363-E39E-0598-D7C4-B46999551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7AB8-8A8B-4446-99EC-A6BD758ABB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0338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E344026-F0D8-958B-B8FA-467E8439D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DDB3-EB20-4B68-85C6-BFDBDCA51125}" type="datetimeFigureOut">
              <a:rPr lang="sv-SE" smtClean="0"/>
              <a:t>2025-06-11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05C8DA8-7C6D-06D9-F0A4-EAEA4A5B3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38C468B-E3FC-FE37-4932-17EED6A0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7AB8-8A8B-4446-99EC-A6BD758ABB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7914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508091-71CF-14F7-485D-AF7D2E786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04FB647-A87E-2BE1-E5D3-00A2ACB17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8627C1-100A-CF14-C6C2-7D16D501C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D4005B-EBA4-EB8B-663D-29844F080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DDB3-EB20-4B68-85C6-BFDBDCA51125}" type="datetimeFigureOut">
              <a:rPr lang="sv-SE" smtClean="0"/>
              <a:t>2025-06-11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3D82B22-880E-62B5-8329-0A0D4A6F6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810E48A-23EB-1645-03F5-F03F8D1AA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7AB8-8A8B-4446-99EC-A6BD758ABB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153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78F7D8-6F94-F79C-9041-FBECD7597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273ED10-52AD-3C8D-D1E1-26A2C6BE70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336E377-19D0-237C-1219-57C3F71D1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35A389A-7602-E66A-2098-BD807FFC5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DDB3-EB20-4B68-85C6-BFDBDCA51125}" type="datetimeFigureOut">
              <a:rPr lang="sv-SE" smtClean="0"/>
              <a:t>2025-06-11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5E5A4D0-977F-0981-1558-7E1DEC370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473B2C4-7902-EF55-CFED-4D282B08A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7AB8-8A8B-4446-99EC-A6BD758ABB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523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1A4A915-08F0-09E4-8A15-091CF1CB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E8E2527-8DA7-21AF-10A6-0881FC8B7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A4D2D53-CA94-5C47-88CB-6CBBE7B1D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EDDB3-EB20-4B68-85C6-BFDBDCA51125}" type="datetimeFigureOut">
              <a:rPr lang="sv-SE" smtClean="0"/>
              <a:t>2025-06-11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9C0EB0F-40C1-BB73-DCA5-4E173CE17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D59E7A-01D3-5A45-CC6B-B9462D4C1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17AB8-8A8B-4446-99EC-A6BD758ABB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138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14.jpe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823C4984-11B7-F122-44F6-CDEAB94263D0}"/>
              </a:ext>
            </a:extLst>
          </p:cNvPr>
          <p:cNvSpPr txBox="1"/>
          <p:nvPr/>
        </p:nvSpPr>
        <p:spPr>
          <a:xfrm>
            <a:off x="716474" y="2918406"/>
            <a:ext cx="47237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/>
              <a:t>Kameran och jag</a:t>
            </a:r>
          </a:p>
          <a:p>
            <a:r>
              <a:rPr lang="sv-SE" sz="2000" dirty="0"/>
              <a:t>- om fotografi, identitet och gestaltning</a:t>
            </a:r>
          </a:p>
        </p:txBody>
      </p:sp>
      <p:pic>
        <p:nvPicPr>
          <p:cNvPr id="4" name="Bildobjekt 3" descr="En bild som visar person, inomhus, röd, pensel&#10;&#10;Automatiskt genererad beskrivning">
            <a:extLst>
              <a:ext uri="{FF2B5EF4-FFF2-40B4-BE49-F238E27FC236}">
                <a16:creationId xmlns:a16="http://schemas.microsoft.com/office/drawing/2014/main" id="{0C863FA3-AC57-EF97-9165-C327014388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143384" y="360118"/>
            <a:ext cx="6800192" cy="5947575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6FD3C904-C337-A6AF-2D87-A2CE41B663AD}"/>
              </a:ext>
            </a:extLst>
          </p:cNvPr>
          <p:cNvSpPr/>
          <p:nvPr/>
        </p:nvSpPr>
        <p:spPr>
          <a:xfrm>
            <a:off x="273129" y="360118"/>
            <a:ext cx="11670447" cy="59475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D87F194-B581-E3F3-25D5-B386CEC24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45" y="525776"/>
            <a:ext cx="2171756" cy="74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31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DA955D68-FBB6-4E2F-A6E5-5BA2E5526100}"/>
              </a:ext>
            </a:extLst>
          </p:cNvPr>
          <p:cNvSpPr txBox="1"/>
          <p:nvPr/>
        </p:nvSpPr>
        <p:spPr>
          <a:xfrm flipH="1">
            <a:off x="702532" y="1183342"/>
            <a:ext cx="2829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Halvbild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BABEDF7-25CA-F141-D1D7-F742DCD98E93}"/>
              </a:ext>
            </a:extLst>
          </p:cNvPr>
          <p:cNvSpPr txBox="1"/>
          <p:nvPr/>
        </p:nvSpPr>
        <p:spPr>
          <a:xfrm flipH="1">
            <a:off x="316452" y="237720"/>
            <a:ext cx="2829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Bildutsnitt</a:t>
            </a:r>
          </a:p>
        </p:txBody>
      </p:sp>
      <p:pic>
        <p:nvPicPr>
          <p:cNvPr id="3" name="Bildobjekt 2" descr="En bild som visar utomhus, person&#10;&#10;Automatiskt genererad beskrivning">
            <a:extLst>
              <a:ext uri="{FF2B5EF4-FFF2-40B4-BE49-F238E27FC236}">
                <a16:creationId xmlns:a16="http://schemas.microsoft.com/office/drawing/2014/main" id="{6282EE8C-4841-C878-A8A7-DBFBAD801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2093" y="237720"/>
            <a:ext cx="4795505" cy="639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48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>
            <a:extLst>
              <a:ext uri="{FF2B5EF4-FFF2-40B4-BE49-F238E27FC236}">
                <a16:creationId xmlns:a16="http://schemas.microsoft.com/office/drawing/2014/main" id="{53148677-925A-4544-9686-A53387F01F6A}"/>
              </a:ext>
            </a:extLst>
          </p:cNvPr>
          <p:cNvSpPr txBox="1"/>
          <p:nvPr/>
        </p:nvSpPr>
        <p:spPr>
          <a:xfrm flipH="1">
            <a:off x="702532" y="1183342"/>
            <a:ext cx="2829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Närbild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E7D04C5-E61A-C825-860A-957CD17F8242}"/>
              </a:ext>
            </a:extLst>
          </p:cNvPr>
          <p:cNvSpPr txBox="1"/>
          <p:nvPr/>
        </p:nvSpPr>
        <p:spPr>
          <a:xfrm flipH="1">
            <a:off x="316452" y="237720"/>
            <a:ext cx="2829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Bildutsnitt</a:t>
            </a:r>
          </a:p>
        </p:txBody>
      </p:sp>
      <p:pic>
        <p:nvPicPr>
          <p:cNvPr id="3" name="Bildobjekt 2" descr="En bild som visar person, kläder, löshår&#10;&#10;Automatiskt genererad beskrivning">
            <a:extLst>
              <a:ext uri="{FF2B5EF4-FFF2-40B4-BE49-F238E27FC236}">
                <a16:creationId xmlns:a16="http://schemas.microsoft.com/office/drawing/2014/main" id="{F72455A5-675A-20E5-9E9D-D232E58DF6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9933" y="237720"/>
            <a:ext cx="4132134" cy="644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33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kosmetika&#10;&#10;Automatiskt genererad beskrivning">
            <a:extLst>
              <a:ext uri="{FF2B5EF4-FFF2-40B4-BE49-F238E27FC236}">
                <a16:creationId xmlns:a16="http://schemas.microsoft.com/office/drawing/2014/main" id="{777500EE-A0DF-426A-8B33-C9AFDABDF1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92823" y="1032062"/>
            <a:ext cx="6391835" cy="4793876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944BB667-29BC-4A62-B523-E3A1742DE4A1}"/>
              </a:ext>
            </a:extLst>
          </p:cNvPr>
          <p:cNvSpPr txBox="1"/>
          <p:nvPr/>
        </p:nvSpPr>
        <p:spPr>
          <a:xfrm flipH="1">
            <a:off x="702532" y="1183342"/>
            <a:ext cx="2829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Extrem närbild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E09E69FA-95A6-7B8B-E125-3A7D4757B6FB}"/>
              </a:ext>
            </a:extLst>
          </p:cNvPr>
          <p:cNvSpPr txBox="1"/>
          <p:nvPr/>
        </p:nvSpPr>
        <p:spPr>
          <a:xfrm flipH="1">
            <a:off x="316452" y="237720"/>
            <a:ext cx="2829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Bildutsnitt</a:t>
            </a:r>
          </a:p>
        </p:txBody>
      </p:sp>
    </p:spTree>
    <p:extLst>
      <p:ext uri="{BB962C8B-B14F-4D97-AF65-F5344CB8AC3E}">
        <p14:creationId xmlns:p14="http://schemas.microsoft.com/office/powerpoint/2010/main" val="2910687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utomhus&#10;&#10;Automatiskt genererad beskrivning">
            <a:extLst>
              <a:ext uri="{FF2B5EF4-FFF2-40B4-BE49-F238E27FC236}">
                <a16:creationId xmlns:a16="http://schemas.microsoft.com/office/drawing/2014/main" id="{B8C5C8D2-FF96-4538-A68A-CA7B296316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03713" y="959784"/>
            <a:ext cx="6584574" cy="493843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DF5E9F8E-CF69-49D6-89F9-6D1D3B9A7EB4}"/>
              </a:ext>
            </a:extLst>
          </p:cNvPr>
          <p:cNvSpPr txBox="1"/>
          <p:nvPr/>
        </p:nvSpPr>
        <p:spPr>
          <a:xfrm flipH="1">
            <a:off x="702532" y="1183342"/>
            <a:ext cx="2829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Fågelperspektiv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63C9FE3-D54C-469C-E832-2DFADFA02904}"/>
              </a:ext>
            </a:extLst>
          </p:cNvPr>
          <p:cNvSpPr txBox="1"/>
          <p:nvPr/>
        </p:nvSpPr>
        <p:spPr>
          <a:xfrm flipH="1">
            <a:off x="316452" y="237720"/>
            <a:ext cx="282956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2000" dirty="0"/>
              <a:t>Perspektiv</a:t>
            </a:r>
          </a:p>
        </p:txBody>
      </p:sp>
    </p:spTree>
    <p:extLst>
      <p:ext uri="{BB962C8B-B14F-4D97-AF65-F5344CB8AC3E}">
        <p14:creationId xmlns:p14="http://schemas.microsoft.com/office/powerpoint/2010/main" val="1720397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6268B1DB-BE21-48A9-BF27-CEF30D7EB0F7}"/>
              </a:ext>
            </a:extLst>
          </p:cNvPr>
          <p:cNvSpPr txBox="1"/>
          <p:nvPr/>
        </p:nvSpPr>
        <p:spPr>
          <a:xfrm flipH="1">
            <a:off x="702532" y="1183342"/>
            <a:ext cx="2829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Grodperspektiv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3A5438B-AE7C-E9FF-E46E-1D2FA2A9E85D}"/>
              </a:ext>
            </a:extLst>
          </p:cNvPr>
          <p:cNvSpPr txBox="1"/>
          <p:nvPr/>
        </p:nvSpPr>
        <p:spPr>
          <a:xfrm flipH="1">
            <a:off x="316452" y="237720"/>
            <a:ext cx="282956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2000" dirty="0"/>
              <a:t>Perspektiv</a:t>
            </a:r>
          </a:p>
        </p:txBody>
      </p:sp>
      <p:pic>
        <p:nvPicPr>
          <p:cNvPr id="5" name="Bildobjekt 4" descr="En bild som visar vägg, inomhus, golv, person&#10;&#10;Automatiskt genererad beskrivning">
            <a:extLst>
              <a:ext uri="{FF2B5EF4-FFF2-40B4-BE49-F238E27FC236}">
                <a16:creationId xmlns:a16="http://schemas.microsoft.com/office/drawing/2014/main" id="{0912E619-0891-9B2C-E4FA-6750F2F13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595" y="262890"/>
            <a:ext cx="4746792" cy="633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63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3E735F64-CA72-4D43-A4A3-04D2588498DB}"/>
              </a:ext>
            </a:extLst>
          </p:cNvPr>
          <p:cNvSpPr txBox="1"/>
          <p:nvPr/>
        </p:nvSpPr>
        <p:spPr>
          <a:xfrm>
            <a:off x="664999" y="846770"/>
            <a:ext cx="670275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dirty="0"/>
              <a:t>Skicka ut eleverna på fotouppdrag</a:t>
            </a:r>
          </a:p>
          <a:p>
            <a:pPr marL="285750" indent="-285750">
              <a:buFont typeface="Arial"/>
              <a:buChar char="•"/>
            </a:pPr>
            <a:r>
              <a:rPr lang="sv-SE" dirty="0">
                <a:cs typeface="Calibri" panose="020F0502020204030204"/>
              </a:rPr>
              <a:t>Arbeta två och två</a:t>
            </a:r>
          </a:p>
          <a:p>
            <a:pPr marL="285750" indent="-285750">
              <a:buFont typeface="Arial"/>
              <a:buChar char="•"/>
            </a:pPr>
            <a:r>
              <a:rPr lang="sv-SE" dirty="0"/>
              <a:t>Byt roll så båda får prova att vara fotograf och stå framför kameran</a:t>
            </a:r>
            <a:endParaRPr lang="sv-SE" dirty="0">
              <a:cs typeface="Calibri"/>
            </a:endParaRPr>
          </a:p>
        </p:txBody>
      </p:sp>
      <p:pic>
        <p:nvPicPr>
          <p:cNvPr id="1030" name="Picture 6" descr="Visa källbilden">
            <a:extLst>
              <a:ext uri="{FF2B5EF4-FFF2-40B4-BE49-F238E27FC236}">
                <a16:creationId xmlns:a16="http://schemas.microsoft.com/office/drawing/2014/main" id="{79727DBF-9DB3-5ED1-EE64-901DF5EAF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3269" y="2821700"/>
            <a:ext cx="3686832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73ED8A3B-E61D-F0CD-8956-E1F0753C0C81}"/>
              </a:ext>
            </a:extLst>
          </p:cNvPr>
          <p:cNvSpPr txBox="1"/>
          <p:nvPr/>
        </p:nvSpPr>
        <p:spPr>
          <a:xfrm>
            <a:off x="3271560" y="3157779"/>
            <a:ext cx="816864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sv-SE" sz="2800" dirty="0"/>
              <a:t>Fota varandra i de olika bildutsnitten</a:t>
            </a:r>
            <a:endParaRPr lang="sv-SE" sz="2800" dirty="0">
              <a:cs typeface="Calibri" panose="020F0502020204030204"/>
            </a:endParaRPr>
          </a:p>
          <a:p>
            <a:pPr marL="457200" indent="-457200">
              <a:buAutoNum type="arabicPeriod"/>
            </a:pPr>
            <a:r>
              <a:rPr lang="sv-SE" sz="2800" dirty="0"/>
              <a:t>Hur kan du använda kameran så att den du fotar ser så stor som möjligt ut i bild?</a:t>
            </a:r>
            <a:endParaRPr lang="sv-SE" sz="2800" dirty="0">
              <a:cs typeface="Calibri" panose="020F0502020204030204"/>
            </a:endParaRPr>
          </a:p>
          <a:p>
            <a:pPr marL="457200" indent="-457200">
              <a:buAutoNum type="arabicPeriod"/>
            </a:pPr>
            <a:r>
              <a:rPr lang="sv-SE" sz="2800" dirty="0"/>
              <a:t>Hur kan du använda kameran så att den du fotar ser så liten som möjligt ut i bild?</a:t>
            </a:r>
            <a:endParaRPr lang="sv-SE" sz="1800" dirty="0">
              <a:cs typeface="Calibri" panose="020F0502020204030204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5AD6CF35-FE68-FF39-014F-BEA1097B989B}"/>
              </a:ext>
            </a:extLst>
          </p:cNvPr>
          <p:cNvSpPr/>
          <p:nvPr/>
        </p:nvSpPr>
        <p:spPr>
          <a:xfrm>
            <a:off x="483480" y="525517"/>
            <a:ext cx="7178565" cy="15870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2229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3E735F64-CA72-4D43-A4A3-04D2588498DB}"/>
              </a:ext>
            </a:extLst>
          </p:cNvPr>
          <p:cNvSpPr txBox="1"/>
          <p:nvPr/>
        </p:nvSpPr>
        <p:spPr>
          <a:xfrm>
            <a:off x="664999" y="846770"/>
            <a:ext cx="670275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dirty="0"/>
              <a:t>Skicka ut eleverna på fotouppdrag</a:t>
            </a:r>
          </a:p>
          <a:p>
            <a:pPr marL="285750" indent="-285750">
              <a:buFont typeface="Arial"/>
              <a:buChar char="•"/>
            </a:pPr>
            <a:r>
              <a:rPr lang="sv-SE" dirty="0">
                <a:cs typeface="Calibri" panose="020F0502020204030204"/>
              </a:rPr>
              <a:t>Arbeta två och två</a:t>
            </a:r>
          </a:p>
          <a:p>
            <a:pPr marL="285750" indent="-285750">
              <a:buFont typeface="Arial"/>
              <a:buChar char="•"/>
            </a:pPr>
            <a:r>
              <a:rPr lang="sv-SE" dirty="0"/>
              <a:t>Byt roll så båda får prova att vara fotograf och stå framför kameran</a:t>
            </a:r>
            <a:endParaRPr lang="sv-SE" dirty="0">
              <a:cs typeface="Calibri"/>
            </a:endParaRPr>
          </a:p>
        </p:txBody>
      </p:sp>
      <p:pic>
        <p:nvPicPr>
          <p:cNvPr id="1030" name="Picture 6" descr="Visa källbilden">
            <a:extLst>
              <a:ext uri="{FF2B5EF4-FFF2-40B4-BE49-F238E27FC236}">
                <a16:creationId xmlns:a16="http://schemas.microsoft.com/office/drawing/2014/main" id="{79727DBF-9DB3-5ED1-EE64-901DF5EAF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3269" y="2821700"/>
            <a:ext cx="3686832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5AD6CF35-FE68-FF39-014F-BEA1097B989B}"/>
              </a:ext>
            </a:extLst>
          </p:cNvPr>
          <p:cNvSpPr/>
          <p:nvPr/>
        </p:nvSpPr>
        <p:spPr>
          <a:xfrm>
            <a:off x="483480" y="525517"/>
            <a:ext cx="7178565" cy="15870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925A7ED-A527-17B3-44A9-08EFDE0DACED}"/>
              </a:ext>
            </a:extLst>
          </p:cNvPr>
          <p:cNvSpPr txBox="1"/>
          <p:nvPr/>
        </p:nvSpPr>
        <p:spPr>
          <a:xfrm>
            <a:off x="3251590" y="3107958"/>
            <a:ext cx="810729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 sz="2200" dirty="0">
                <a:ea typeface="+mn-lt"/>
                <a:cs typeface="+mn-lt"/>
              </a:rPr>
              <a:t>Gestalta begreppet MAKT i bild. Välj ett bildutsnitt och ett perspektiv </a:t>
            </a:r>
            <a:endParaRPr lang="en-US" sz="2200" dirty="0">
              <a:ea typeface="+mn-lt"/>
              <a:cs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sv-SE" sz="2200" dirty="0">
                <a:ea typeface="+mn-lt"/>
                <a:cs typeface="+mn-lt"/>
              </a:rPr>
              <a:t>Gestalta begreppet FARA i bild. Välj ett bildutsnitt och ett perspektiv</a:t>
            </a:r>
            <a:r>
              <a:rPr lang="en-US" sz="2200" dirty="0">
                <a:ea typeface="+mn-lt"/>
                <a:cs typeface="+mn-lt"/>
              </a:rPr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200" dirty="0">
                <a:ea typeface="+mn-lt"/>
                <a:cs typeface="+mn-lt"/>
              </a:rPr>
              <a:t>Gestalta begreppet NÄRHET i bild. Välj ett bildutsnitt och ett perspektiv</a:t>
            </a:r>
            <a:r>
              <a:rPr lang="en-US" sz="2200" dirty="0">
                <a:ea typeface="+mn-lt"/>
                <a:cs typeface="+mn-lt"/>
              </a:rPr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200" dirty="0">
                <a:ea typeface="+mn-lt"/>
                <a:cs typeface="+mn-lt"/>
              </a:rPr>
              <a:t>Gestalta begreppet ÖVERASKAD i bild. Välj ett bildutsnitt och ett perspektiv</a:t>
            </a:r>
            <a:r>
              <a:rPr lang="en-US" sz="2200" dirty="0">
                <a:ea typeface="+mn-lt"/>
                <a:cs typeface="+mn-lt"/>
              </a:rPr>
              <a:t> </a:t>
            </a:r>
            <a:endParaRPr lang="sv-SE" sz="22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2187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2" descr="En bild som visar gräs, utomhus, person&#10;&#10;Automatiskt genererad beskrivning">
            <a:extLst>
              <a:ext uri="{FF2B5EF4-FFF2-40B4-BE49-F238E27FC236}">
                <a16:creationId xmlns:a16="http://schemas.microsoft.com/office/drawing/2014/main" id="{2799B0DF-BDE8-731E-A9AA-366DACA315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3722" y="214307"/>
            <a:ext cx="6741981" cy="6429385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4448994-1355-3534-93D6-82307F729944}"/>
              </a:ext>
            </a:extLst>
          </p:cNvPr>
          <p:cNvSpPr txBox="1"/>
          <p:nvPr/>
        </p:nvSpPr>
        <p:spPr>
          <a:xfrm>
            <a:off x="366297" y="780716"/>
            <a:ext cx="4226968" cy="16927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/>
              </a:rPr>
              <a:t>​</a:t>
            </a:r>
            <a:r>
              <a:rPr lang="en-US" sz="5200" dirty="0">
                <a:latin typeface="+mj-lt"/>
                <a:ea typeface="+mj-ea"/>
                <a:cs typeface="+mj-cs"/>
              </a:rPr>
              <a:t>1. 	Det här är     	en kamera</a:t>
            </a:r>
          </a:p>
        </p:txBody>
      </p:sp>
    </p:spTree>
    <p:extLst>
      <p:ext uri="{BB962C8B-B14F-4D97-AF65-F5344CB8AC3E}">
        <p14:creationId xmlns:p14="http://schemas.microsoft.com/office/powerpoint/2010/main" val="2289612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>
            <a:extLst>
              <a:ext uri="{FF2B5EF4-FFF2-40B4-BE49-F238E27FC236}">
                <a16:creationId xmlns:a16="http://schemas.microsoft.com/office/drawing/2014/main" id="{69112B28-18BA-DFF8-6B26-C3864B9590B9}"/>
              </a:ext>
            </a:extLst>
          </p:cNvPr>
          <p:cNvSpPr txBox="1"/>
          <p:nvPr/>
        </p:nvSpPr>
        <p:spPr>
          <a:xfrm>
            <a:off x="367532" y="782782"/>
            <a:ext cx="4957253" cy="16927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/>
              </a:rPr>
              <a:t>​</a:t>
            </a:r>
            <a:r>
              <a:rPr lang="en-US" sz="5200" dirty="0">
                <a:latin typeface="+mj-lt"/>
                <a:ea typeface="+mj-ea"/>
                <a:cs typeface="+mj-cs"/>
              </a:rPr>
              <a:t>2.	 Får jag ta 	en 		 bild på dig?</a:t>
            </a:r>
          </a:p>
        </p:txBody>
      </p:sp>
      <p:pic>
        <p:nvPicPr>
          <p:cNvPr id="2" name="Bildobjekt 3" descr="En bild som visar person, utomhus, gräs, håller&#10;&#10;Automatiskt genererad beskrivning">
            <a:extLst>
              <a:ext uri="{FF2B5EF4-FFF2-40B4-BE49-F238E27FC236}">
                <a16:creationId xmlns:a16="http://schemas.microsoft.com/office/drawing/2014/main" id="{3B62ED81-0CC9-5FC3-716F-4AD961FD4A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0"/>
          <a:stretch/>
        </p:blipFill>
        <p:spPr>
          <a:xfrm>
            <a:off x="5704114" y="318407"/>
            <a:ext cx="6279132" cy="619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56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2" descr="En bild som visar person, utomhus, träd&#10;&#10;Automatiskt genererad beskrivning">
            <a:extLst>
              <a:ext uri="{FF2B5EF4-FFF2-40B4-BE49-F238E27FC236}">
                <a16:creationId xmlns:a16="http://schemas.microsoft.com/office/drawing/2014/main" id="{819FD289-7EB2-FED7-B80F-97EC20088B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7681" y="243840"/>
            <a:ext cx="6643473" cy="6370320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96083E43-4271-19E8-BE13-2D1A969702E0}"/>
              </a:ext>
            </a:extLst>
          </p:cNvPr>
          <p:cNvSpPr txBox="1"/>
          <p:nvPr/>
        </p:nvSpPr>
        <p:spPr>
          <a:xfrm>
            <a:off x="230406" y="704728"/>
            <a:ext cx="5117275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/>
              </a:rPr>
              <a:t>​</a:t>
            </a:r>
            <a:r>
              <a:rPr lang="en-US" sz="5200" dirty="0">
                <a:latin typeface="+mj-lt"/>
                <a:ea typeface="+mj-ea"/>
                <a:cs typeface="+mj-cs"/>
              </a:rPr>
              <a:t>3. 	Får jag 	spara/visa 	en bild på dig?</a:t>
            </a:r>
          </a:p>
        </p:txBody>
      </p:sp>
    </p:spTree>
    <p:extLst>
      <p:ext uri="{BB962C8B-B14F-4D97-AF65-F5344CB8AC3E}">
        <p14:creationId xmlns:p14="http://schemas.microsoft.com/office/powerpoint/2010/main" val="98107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>
            <a:extLst>
              <a:ext uri="{FF2B5EF4-FFF2-40B4-BE49-F238E27FC236}">
                <a16:creationId xmlns:a16="http://schemas.microsoft.com/office/drawing/2014/main" id="{96083E43-4271-19E8-BE13-2D1A969702E0}"/>
              </a:ext>
            </a:extLst>
          </p:cNvPr>
          <p:cNvSpPr txBox="1"/>
          <p:nvPr/>
        </p:nvSpPr>
        <p:spPr>
          <a:xfrm>
            <a:off x="230406" y="704728"/>
            <a:ext cx="5408394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/>
              </a:rPr>
              <a:t>​</a:t>
            </a:r>
            <a:r>
              <a:rPr lang="en-US" sz="5200" dirty="0">
                <a:latin typeface="+mj-lt"/>
                <a:ea typeface="+mj-ea"/>
                <a:cs typeface="+mj-cs"/>
              </a:rPr>
              <a:t>4. 	</a:t>
            </a:r>
            <a:r>
              <a:rPr lang="en-US" sz="5200" dirty="0" err="1">
                <a:latin typeface="+mj-lt"/>
                <a:ea typeface="+mj-ea"/>
                <a:cs typeface="+mj-cs"/>
              </a:rPr>
              <a:t>På</a:t>
            </a:r>
            <a:r>
              <a:rPr lang="en-US" sz="5200" dirty="0">
                <a:latin typeface="+mj-lt"/>
                <a:ea typeface="+mj-ea"/>
                <a:cs typeface="+mj-cs"/>
              </a:rPr>
              <a:t> </a:t>
            </a:r>
            <a:r>
              <a:rPr lang="en-US" sz="5200" dirty="0" err="1">
                <a:latin typeface="+mj-lt"/>
                <a:ea typeface="+mj-ea"/>
                <a:cs typeface="+mj-cs"/>
              </a:rPr>
              <a:t>vilka</a:t>
            </a:r>
            <a:r>
              <a:rPr lang="en-US" sz="5200" dirty="0">
                <a:latin typeface="+mj-lt"/>
                <a:ea typeface="+mj-ea"/>
                <a:cs typeface="+mj-cs"/>
              </a:rPr>
              <a:t> </a:t>
            </a:r>
            <a:r>
              <a:rPr lang="en-US" sz="5200" dirty="0" err="1">
                <a:latin typeface="+mj-lt"/>
                <a:ea typeface="+mj-ea"/>
                <a:cs typeface="+mj-cs"/>
              </a:rPr>
              <a:t>olika</a:t>
            </a:r>
            <a:r>
              <a:rPr lang="en-US" sz="5200" dirty="0">
                <a:latin typeface="+mj-lt"/>
                <a:ea typeface="+mj-ea"/>
                <a:cs typeface="+mj-cs"/>
              </a:rPr>
              <a:t> 	</a:t>
            </a:r>
            <a:r>
              <a:rPr lang="en-US" sz="5200" dirty="0" err="1">
                <a:latin typeface="+mj-lt"/>
                <a:ea typeface="+mj-ea"/>
                <a:cs typeface="+mj-cs"/>
              </a:rPr>
              <a:t>sätt</a:t>
            </a:r>
            <a:r>
              <a:rPr lang="en-US" sz="5200" dirty="0">
                <a:latin typeface="+mj-lt"/>
                <a:ea typeface="+mj-ea"/>
                <a:cs typeface="+mj-cs"/>
              </a:rPr>
              <a:t> </a:t>
            </a:r>
            <a:r>
              <a:rPr lang="en-US" sz="5200" dirty="0" err="1">
                <a:latin typeface="+mj-lt"/>
                <a:ea typeface="+mj-ea"/>
                <a:cs typeface="+mj-cs"/>
              </a:rPr>
              <a:t>kan</a:t>
            </a:r>
            <a:r>
              <a:rPr lang="en-US" sz="5200" dirty="0">
                <a:latin typeface="+mj-lt"/>
                <a:ea typeface="+mj-ea"/>
                <a:cs typeface="+mj-cs"/>
              </a:rPr>
              <a:t> man  	</a:t>
            </a:r>
            <a:r>
              <a:rPr lang="en-US" sz="5200" dirty="0" err="1">
                <a:latin typeface="+mj-lt"/>
                <a:ea typeface="+mj-ea"/>
                <a:cs typeface="+mj-cs"/>
              </a:rPr>
              <a:t>fotografera</a:t>
            </a:r>
            <a:r>
              <a:rPr lang="en-US" sz="5200" dirty="0">
                <a:latin typeface="+mj-lt"/>
                <a:ea typeface="+mj-ea"/>
                <a:cs typeface="+mj-cs"/>
              </a:rPr>
              <a:t> </a:t>
            </a:r>
          </a:p>
          <a:p>
            <a:r>
              <a:rPr lang="en-US" sz="5200" dirty="0">
                <a:latin typeface="+mj-lt"/>
                <a:ea typeface="+mj-ea"/>
                <a:cs typeface="+mj-cs"/>
              </a:rPr>
              <a:t>	</a:t>
            </a:r>
            <a:r>
              <a:rPr lang="en-US" sz="5200" dirty="0" err="1">
                <a:latin typeface="+mj-lt"/>
                <a:ea typeface="+mj-ea"/>
                <a:cs typeface="+mj-cs"/>
              </a:rPr>
              <a:t>varandra</a:t>
            </a:r>
            <a:r>
              <a:rPr lang="en-US" sz="5200" dirty="0"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4" name="Bildobjekt 3" descr="En bild som visar vägg, inomhus, golv, person&#10;&#10;Automatiskt genererad beskrivning">
            <a:extLst>
              <a:ext uri="{FF2B5EF4-FFF2-40B4-BE49-F238E27FC236}">
                <a16:creationId xmlns:a16="http://schemas.microsoft.com/office/drawing/2014/main" id="{5922BF59-A5E2-7E31-CCF7-4D2B4BD0A4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880" y="192345"/>
            <a:ext cx="2945356" cy="3929104"/>
          </a:xfrm>
          <a:prstGeom prst="rect">
            <a:avLst/>
          </a:prstGeom>
        </p:spPr>
      </p:pic>
      <p:pic>
        <p:nvPicPr>
          <p:cNvPr id="7" name="Bildobjekt 6" descr="En bild som visar kosmetika&#10;&#10;Automatiskt genererad beskrivning">
            <a:extLst>
              <a:ext uri="{FF2B5EF4-FFF2-40B4-BE49-F238E27FC236}">
                <a16:creationId xmlns:a16="http://schemas.microsoft.com/office/drawing/2014/main" id="{B8D7166E-E7A2-6E36-2A78-51A5F459E6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516837" y="687197"/>
            <a:ext cx="3927138" cy="2945354"/>
          </a:xfrm>
          <a:prstGeom prst="rect">
            <a:avLst/>
          </a:prstGeom>
        </p:spPr>
      </p:pic>
      <p:pic>
        <p:nvPicPr>
          <p:cNvPr id="8" name="Bildobjekt 7" descr="En bild som visar utomhus&#10;&#10;Automatiskt genererad beskrivning">
            <a:extLst>
              <a:ext uri="{FF2B5EF4-FFF2-40B4-BE49-F238E27FC236}">
                <a16:creationId xmlns:a16="http://schemas.microsoft.com/office/drawing/2014/main" id="{5BDAE617-35F9-330D-25A5-8341C95BA4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96"/>
          <a:stretch/>
        </p:blipFill>
        <p:spPr>
          <a:xfrm rot="5400000">
            <a:off x="9046084" y="3869746"/>
            <a:ext cx="2892806" cy="2921191"/>
          </a:xfrm>
          <a:prstGeom prst="rect">
            <a:avLst/>
          </a:prstGeom>
        </p:spPr>
      </p:pic>
      <p:pic>
        <p:nvPicPr>
          <p:cNvPr id="9" name="Bildobjekt 8" descr="En bild som visar person, kläder, löshår&#10;&#10;Automatiskt genererad beskrivning">
            <a:extLst>
              <a:ext uri="{FF2B5EF4-FFF2-40B4-BE49-F238E27FC236}">
                <a16:creationId xmlns:a16="http://schemas.microsoft.com/office/drawing/2014/main" id="{B8C3DC2C-5C14-001F-3462-2E41383DC6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1879" y="3883938"/>
            <a:ext cx="2710013" cy="274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525751F8-7921-4F3F-BCF3-1222647D0A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 rot="5400000">
            <a:off x="5027992" y="1899718"/>
            <a:ext cx="2571482" cy="1585687"/>
          </a:xfrm>
          <a:prstGeom prst="rect">
            <a:avLst/>
          </a:prstGeom>
        </p:spPr>
      </p:pic>
      <p:pic>
        <p:nvPicPr>
          <p:cNvPr id="7" name="Bildobjekt 8" descr="En bild som visar person, vägg, inomhus, golv&#10;&#10;Automatiskt genererad beskrivning">
            <a:extLst>
              <a:ext uri="{FF2B5EF4-FFF2-40B4-BE49-F238E27FC236}">
                <a16:creationId xmlns:a16="http://schemas.microsoft.com/office/drawing/2014/main" id="{145CCAB3-E6FF-F791-1177-53CEBA3F65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6112" y="4104648"/>
            <a:ext cx="1800948" cy="2608707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8A8811AC-902D-5CF9-2614-07306F4BF11A}"/>
              </a:ext>
            </a:extLst>
          </p:cNvPr>
          <p:cNvSpPr txBox="1"/>
          <p:nvPr/>
        </p:nvSpPr>
        <p:spPr>
          <a:xfrm>
            <a:off x="407974" y="251421"/>
            <a:ext cx="12196603" cy="577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Övning: Vilken bild uttrycker mest styrka/svaghet?</a:t>
            </a:r>
            <a:endParaRPr lang="sv-SE" sz="4400" dirty="0">
              <a:ea typeface="+mj-ea"/>
              <a:cs typeface="Calibri"/>
            </a:endParaRPr>
          </a:p>
        </p:txBody>
      </p:sp>
      <p:pic>
        <p:nvPicPr>
          <p:cNvPr id="15" name="Bildobjekt 15" descr="En bild som visar mark, person, utomhus, pojke&#10;&#10;Automatiskt genererad beskrivning">
            <a:extLst>
              <a:ext uri="{FF2B5EF4-FFF2-40B4-BE49-F238E27FC236}">
                <a16:creationId xmlns:a16="http://schemas.microsoft.com/office/drawing/2014/main" id="{7726FEA6-2A28-0A00-65C2-967FE00E57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2" b="-891"/>
          <a:stretch/>
        </p:blipFill>
        <p:spPr>
          <a:xfrm>
            <a:off x="9211170" y="4107581"/>
            <a:ext cx="1800947" cy="2649450"/>
          </a:xfrm>
          <a:prstGeom prst="rect">
            <a:avLst/>
          </a:prstGeom>
        </p:spPr>
      </p:pic>
      <p:pic>
        <p:nvPicPr>
          <p:cNvPr id="23" name="Bildobjekt 22" descr="En bild som visar träd, gräs, utomhus, stående&#10;&#10;Automatiskt genererad beskrivning">
            <a:extLst>
              <a:ext uri="{FF2B5EF4-FFF2-40B4-BE49-F238E27FC236}">
                <a16:creationId xmlns:a16="http://schemas.microsoft.com/office/drawing/2014/main" id="{5A0FA4D0-2401-1D26-39C9-A1E8482FB7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469" y="1396106"/>
            <a:ext cx="1935327" cy="2577643"/>
          </a:xfrm>
          <a:prstGeom prst="rect">
            <a:avLst/>
          </a:prstGeom>
        </p:spPr>
      </p:pic>
      <p:pic>
        <p:nvPicPr>
          <p:cNvPr id="25" name="Bildobjekt 8" descr="En bild som visar gräs, utomhus, träd, fält&#10;&#10;Automatiskt genererad beskrivning">
            <a:extLst>
              <a:ext uri="{FF2B5EF4-FFF2-40B4-BE49-F238E27FC236}">
                <a16:creationId xmlns:a16="http://schemas.microsoft.com/office/drawing/2014/main" id="{DE288E7D-B029-97B2-5B03-B5C840912A7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6" b="-125"/>
          <a:stretch/>
        </p:blipFill>
        <p:spPr>
          <a:xfrm>
            <a:off x="5143054" y="4109433"/>
            <a:ext cx="1962532" cy="2608707"/>
          </a:xfrm>
          <a:prstGeom prst="rect">
            <a:avLst/>
          </a:prstGeom>
        </p:spPr>
      </p:pic>
      <p:pic>
        <p:nvPicPr>
          <p:cNvPr id="5" name="Bildobjekt 4" descr="En bild som visar person, kläder, löshår&#10;&#10;Automatiskt genererad beskrivning">
            <a:extLst>
              <a:ext uri="{FF2B5EF4-FFF2-40B4-BE49-F238E27FC236}">
                <a16:creationId xmlns:a16="http://schemas.microsoft.com/office/drawing/2014/main" id="{D602B108-58F2-57D6-8671-36D6F64E83C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6195" y="4104648"/>
            <a:ext cx="1666773" cy="2598909"/>
          </a:xfrm>
          <a:prstGeom prst="rect">
            <a:avLst/>
          </a:prstGeom>
        </p:spPr>
      </p:pic>
      <p:pic>
        <p:nvPicPr>
          <p:cNvPr id="8" name="Bildobjekt 7" descr="En bild som visar kosmetika, nära&#10;&#10;Automatiskt genererad beskrivning">
            <a:extLst>
              <a:ext uri="{FF2B5EF4-FFF2-40B4-BE49-F238E27FC236}">
                <a16:creationId xmlns:a16="http://schemas.microsoft.com/office/drawing/2014/main" id="{EA564033-6142-0BCB-4EC2-01B41327366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344" y="4120162"/>
            <a:ext cx="1935327" cy="2581727"/>
          </a:xfrm>
          <a:prstGeom prst="rect">
            <a:avLst/>
          </a:prstGeom>
        </p:spPr>
      </p:pic>
      <p:pic>
        <p:nvPicPr>
          <p:cNvPr id="9" name="Bildobjekt 8" descr="En bild som visar vägg, inomhus, golv, person&#10;&#10;Automatiskt genererad beskrivning">
            <a:extLst>
              <a:ext uri="{FF2B5EF4-FFF2-40B4-BE49-F238E27FC236}">
                <a16:creationId xmlns:a16="http://schemas.microsoft.com/office/drawing/2014/main" id="{ECD5B921-9271-1604-B3FC-61CCFA10909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3592" y="1387715"/>
            <a:ext cx="1935328" cy="2581728"/>
          </a:xfrm>
          <a:prstGeom prst="rect">
            <a:avLst/>
          </a:prstGeom>
        </p:spPr>
      </p:pic>
      <p:pic>
        <p:nvPicPr>
          <p:cNvPr id="10" name="Bildobjekt 9" descr="En bild som visar person, stående, står&#10;&#10;Automatiskt genererad beskrivning">
            <a:extLst>
              <a:ext uri="{FF2B5EF4-FFF2-40B4-BE49-F238E27FC236}">
                <a16:creationId xmlns:a16="http://schemas.microsoft.com/office/drawing/2014/main" id="{C678008A-AE34-CBCB-6E17-462ACFD0E68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6112" y="1383606"/>
            <a:ext cx="1680032" cy="2608707"/>
          </a:xfrm>
          <a:prstGeom prst="rect">
            <a:avLst/>
          </a:prstGeom>
        </p:spPr>
      </p:pic>
      <p:pic>
        <p:nvPicPr>
          <p:cNvPr id="4" name="Bildobjekt 3" descr="En bild som visar person&#10;&#10;Automatiskt genererad beskrivning">
            <a:extLst>
              <a:ext uri="{FF2B5EF4-FFF2-40B4-BE49-F238E27FC236}">
                <a16:creationId xmlns:a16="http://schemas.microsoft.com/office/drawing/2014/main" id="{7EE0A940-F899-FF9B-CFB6-D63680A4D62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596" y="1376160"/>
            <a:ext cx="1935327" cy="2581726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BCBF5ABF-9F4D-00E0-BB98-6E643B5D291D}"/>
              </a:ext>
            </a:extLst>
          </p:cNvPr>
          <p:cNvSpPr txBox="1"/>
          <p:nvPr/>
        </p:nvSpPr>
        <p:spPr>
          <a:xfrm>
            <a:off x="2975552" y="863987"/>
            <a:ext cx="5825438" cy="509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i="1" dirty="0" err="1">
                <a:latin typeface="+mj-lt"/>
                <a:ea typeface="+mj-ea"/>
                <a:cs typeface="+mj-cs"/>
              </a:rPr>
              <a:t>Sortera</a:t>
            </a:r>
            <a:r>
              <a:rPr lang="en-US" sz="2200" i="1" dirty="0">
                <a:latin typeface="+mj-lt"/>
                <a:ea typeface="+mj-ea"/>
                <a:cs typeface="+mj-cs"/>
              </a:rPr>
              <a:t> </a:t>
            </a:r>
            <a:r>
              <a:rPr lang="en-US" sz="2200" i="1" dirty="0" err="1">
                <a:latin typeface="+mj-lt"/>
                <a:ea typeface="+mj-ea"/>
                <a:cs typeface="+mj-cs"/>
              </a:rPr>
              <a:t>bilderna</a:t>
            </a:r>
            <a:r>
              <a:rPr lang="en-US" sz="2200" i="1" dirty="0">
                <a:latin typeface="+mj-lt"/>
                <a:ea typeface="+mj-ea"/>
                <a:cs typeface="+mj-cs"/>
              </a:rPr>
              <a:t> på en </a:t>
            </a:r>
            <a:r>
              <a:rPr lang="en-US" sz="2200" i="1" dirty="0" err="1">
                <a:latin typeface="+mj-lt"/>
                <a:ea typeface="+mj-ea"/>
                <a:cs typeface="+mj-cs"/>
              </a:rPr>
              <a:t>skala</a:t>
            </a:r>
            <a:r>
              <a:rPr lang="en-US" sz="2200" i="1" dirty="0">
                <a:latin typeface="+mj-lt"/>
                <a:ea typeface="+mj-ea"/>
                <a:cs typeface="+mj-cs"/>
              </a:rPr>
              <a:t> </a:t>
            </a:r>
            <a:r>
              <a:rPr lang="en-US" sz="2200" i="1" dirty="0" err="1">
                <a:latin typeface="+mj-lt"/>
                <a:ea typeface="+mj-ea"/>
                <a:cs typeface="+mj-cs"/>
              </a:rPr>
              <a:t>från</a:t>
            </a:r>
            <a:r>
              <a:rPr lang="en-US" sz="2200" i="1" dirty="0">
                <a:latin typeface="+mj-lt"/>
                <a:ea typeface="+mj-ea"/>
                <a:cs typeface="+mj-cs"/>
              </a:rPr>
              <a:t> </a:t>
            </a:r>
            <a:r>
              <a:rPr lang="en-US" sz="2200" i="1" dirty="0" err="1">
                <a:latin typeface="+mj-lt"/>
                <a:ea typeface="+mj-ea"/>
                <a:cs typeface="+mj-cs"/>
              </a:rPr>
              <a:t>svag</a:t>
            </a:r>
            <a:r>
              <a:rPr lang="en-US" sz="2200" i="1" dirty="0">
                <a:latin typeface="+mj-lt"/>
                <a:ea typeface="+mj-ea"/>
                <a:cs typeface="+mj-cs"/>
              </a:rPr>
              <a:t> till stark</a:t>
            </a:r>
            <a:endParaRPr lang="en-US" sz="2200" i="1" dirty="0">
              <a:latin typeface="Calibri Light"/>
              <a:ea typeface="+mj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165390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710D2791-017E-40B5-860F-C3EE9DD31961}"/>
              </a:ext>
            </a:extLst>
          </p:cNvPr>
          <p:cNvSpPr txBox="1"/>
          <p:nvPr/>
        </p:nvSpPr>
        <p:spPr>
          <a:xfrm>
            <a:off x="-98600" y="50265"/>
            <a:ext cx="12213353" cy="854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Övning: Vilken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 bild uttrycker mest</a:t>
            </a:r>
            <a:r>
              <a:rPr lang="en-US" sz="4400" dirty="0">
                <a:latin typeface="+mj-lt"/>
                <a:ea typeface="+mj-ea"/>
                <a:cs typeface="+mj-cs"/>
              </a:rPr>
              <a:t> mod/rädsla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?</a:t>
            </a:r>
            <a:endParaRPr lang="en-US" sz="4400" kern="1200" dirty="0">
              <a:latin typeface="+mj-lt"/>
              <a:ea typeface="+mj-ea"/>
              <a:cs typeface="Calibri Light"/>
            </a:endParaRPr>
          </a:p>
        </p:txBody>
      </p:sp>
      <p:pic>
        <p:nvPicPr>
          <p:cNvPr id="8" name="Bildobjekt 7" descr="En bild som visar rum&#10;&#10;Automatiskt genererad beskrivning">
            <a:extLst>
              <a:ext uri="{FF2B5EF4-FFF2-40B4-BE49-F238E27FC236}">
                <a16:creationId xmlns:a16="http://schemas.microsoft.com/office/drawing/2014/main" id="{A9413B01-05F4-4CD7-8692-F0762248F8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 rot="5400000">
            <a:off x="1296964" y="1761800"/>
            <a:ext cx="2357281" cy="1679227"/>
          </a:xfrm>
          <a:prstGeom prst="rect">
            <a:avLst/>
          </a:prstGeom>
        </p:spPr>
      </p:pic>
      <p:pic>
        <p:nvPicPr>
          <p:cNvPr id="12" name="Bildobjekt 11" descr="En bild som visar badrum&#10;&#10;Automatiskt genererad beskrivning">
            <a:extLst>
              <a:ext uri="{FF2B5EF4-FFF2-40B4-BE49-F238E27FC236}">
                <a16:creationId xmlns:a16="http://schemas.microsoft.com/office/drawing/2014/main" id="{561C1404-2FDE-472A-B27D-4ECBBF7A3B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05121" y="4322182"/>
            <a:ext cx="2326250" cy="1660936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E9875EC1-2218-3DA3-4ABC-AB52093F745F}"/>
              </a:ext>
            </a:extLst>
          </p:cNvPr>
          <p:cNvSpPr txBox="1"/>
          <p:nvPr/>
        </p:nvSpPr>
        <p:spPr>
          <a:xfrm>
            <a:off x="2990386" y="789332"/>
            <a:ext cx="5825438" cy="509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i="1" dirty="0" err="1">
                <a:latin typeface="+mj-lt"/>
                <a:ea typeface="+mj-ea"/>
                <a:cs typeface="+mj-cs"/>
              </a:rPr>
              <a:t>Sortera</a:t>
            </a:r>
            <a:r>
              <a:rPr lang="en-US" sz="2400" i="1" dirty="0">
                <a:latin typeface="+mj-lt"/>
                <a:ea typeface="+mj-ea"/>
                <a:cs typeface="+mj-cs"/>
              </a:rPr>
              <a:t> </a:t>
            </a:r>
            <a:r>
              <a:rPr lang="en-US" sz="2400" i="1" dirty="0" err="1">
                <a:latin typeface="+mj-lt"/>
                <a:ea typeface="+mj-ea"/>
                <a:cs typeface="+mj-cs"/>
              </a:rPr>
              <a:t>bilderna</a:t>
            </a:r>
            <a:r>
              <a:rPr lang="en-US" sz="2400" i="1" dirty="0">
                <a:latin typeface="+mj-lt"/>
                <a:ea typeface="+mj-ea"/>
                <a:cs typeface="+mj-cs"/>
              </a:rPr>
              <a:t> på en </a:t>
            </a:r>
            <a:r>
              <a:rPr lang="en-US" sz="2400" i="1" dirty="0" err="1">
                <a:latin typeface="+mj-lt"/>
                <a:ea typeface="+mj-ea"/>
                <a:cs typeface="+mj-cs"/>
              </a:rPr>
              <a:t>skala</a:t>
            </a:r>
            <a:r>
              <a:rPr lang="en-US" sz="2400" i="1" dirty="0">
                <a:latin typeface="+mj-lt"/>
                <a:ea typeface="+mj-ea"/>
                <a:cs typeface="+mj-cs"/>
              </a:rPr>
              <a:t> </a:t>
            </a:r>
            <a:r>
              <a:rPr lang="en-US" sz="2400" i="1" dirty="0" err="1">
                <a:latin typeface="+mj-lt"/>
                <a:ea typeface="+mj-ea"/>
                <a:cs typeface="+mj-cs"/>
              </a:rPr>
              <a:t>från</a:t>
            </a:r>
            <a:r>
              <a:rPr lang="en-US" sz="2400" i="1" dirty="0">
                <a:latin typeface="+mj-lt"/>
                <a:ea typeface="+mj-ea"/>
                <a:cs typeface="+mj-cs"/>
              </a:rPr>
              <a:t> mod till rädsla</a:t>
            </a:r>
            <a:endParaRPr lang="en-US" sz="2400" i="1" dirty="0">
              <a:latin typeface="Calibri Light"/>
              <a:ea typeface="+mj-ea"/>
              <a:cs typeface="Calibri Light"/>
            </a:endParaRPr>
          </a:p>
        </p:txBody>
      </p:sp>
      <p:pic>
        <p:nvPicPr>
          <p:cNvPr id="3" name="Bildobjekt 6" descr="En bild som visar gräs, utomhus, träd, fält&#10;&#10;Automatiskt genererad beskrivning">
            <a:extLst>
              <a:ext uri="{FF2B5EF4-FFF2-40B4-BE49-F238E27FC236}">
                <a16:creationId xmlns:a16="http://schemas.microsoft.com/office/drawing/2014/main" id="{E092EB86-4C82-7006-CC40-E11C616877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3139" y="1432412"/>
            <a:ext cx="1549959" cy="2323787"/>
          </a:xfrm>
          <a:prstGeom prst="rect">
            <a:avLst/>
          </a:prstGeom>
        </p:spPr>
      </p:pic>
      <p:pic>
        <p:nvPicPr>
          <p:cNvPr id="7" name="Bildobjekt 8" descr="En bild som visar gräs, utomhus, träd, fält&#10;&#10;Automatiskt genererad beskrivning">
            <a:extLst>
              <a:ext uri="{FF2B5EF4-FFF2-40B4-BE49-F238E27FC236}">
                <a16:creationId xmlns:a16="http://schemas.microsoft.com/office/drawing/2014/main" id="{A668C698-739F-EA23-8763-6D8FDB514A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6" b="-125"/>
          <a:stretch/>
        </p:blipFill>
        <p:spPr>
          <a:xfrm>
            <a:off x="4517572" y="3987848"/>
            <a:ext cx="1753192" cy="2332378"/>
          </a:xfrm>
          <a:prstGeom prst="rect">
            <a:avLst/>
          </a:prstGeom>
        </p:spPr>
      </p:pic>
      <p:pic>
        <p:nvPicPr>
          <p:cNvPr id="9" name="Bildobjekt 10">
            <a:extLst>
              <a:ext uri="{FF2B5EF4-FFF2-40B4-BE49-F238E27FC236}">
                <a16:creationId xmlns:a16="http://schemas.microsoft.com/office/drawing/2014/main" id="{5533956B-2353-EFAF-9DBD-209F8C7B70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4"/>
          <a:stretch/>
        </p:blipFill>
        <p:spPr>
          <a:xfrm>
            <a:off x="8243617" y="3955252"/>
            <a:ext cx="2113936" cy="2347561"/>
          </a:xfrm>
          <a:prstGeom prst="rect">
            <a:avLst/>
          </a:prstGeom>
        </p:spPr>
      </p:pic>
      <p:pic>
        <p:nvPicPr>
          <p:cNvPr id="11" name="Bildobjekt 12" descr="En bild som visar person, står&#10;&#10;Automatiskt genererad beskrivning">
            <a:extLst>
              <a:ext uri="{FF2B5EF4-FFF2-40B4-BE49-F238E27FC236}">
                <a16:creationId xmlns:a16="http://schemas.microsoft.com/office/drawing/2014/main" id="{AEE2A7C1-560A-EFAA-FB9E-221C3EA5EC7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715" y="1430843"/>
            <a:ext cx="1583454" cy="2357281"/>
          </a:xfrm>
          <a:prstGeom prst="rect">
            <a:avLst/>
          </a:prstGeom>
        </p:spPr>
      </p:pic>
      <p:pic>
        <p:nvPicPr>
          <p:cNvPr id="13" name="Bildobjekt 13" descr="En bild som visar inomhus, person, vägg, golv&#10;&#10;Automatiskt genererad beskrivning">
            <a:extLst>
              <a:ext uri="{FF2B5EF4-FFF2-40B4-BE49-F238E27FC236}">
                <a16:creationId xmlns:a16="http://schemas.microsoft.com/office/drawing/2014/main" id="{7138893A-3347-8B9F-652B-9DECAEDF98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4339" y="3957062"/>
            <a:ext cx="1679227" cy="2328915"/>
          </a:xfrm>
          <a:prstGeom prst="rect">
            <a:avLst/>
          </a:prstGeom>
        </p:spPr>
      </p:pic>
      <p:pic>
        <p:nvPicPr>
          <p:cNvPr id="10" name="Bildobjekt 9" descr="En bild som visar person, kläder, löshår&#10;&#10;Automatiskt genererad beskrivning">
            <a:extLst>
              <a:ext uri="{FF2B5EF4-FFF2-40B4-BE49-F238E27FC236}">
                <a16:creationId xmlns:a16="http://schemas.microsoft.com/office/drawing/2014/main" id="{D9A57D1F-D1B0-D872-420E-24E991F3FEF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2585" y="3957062"/>
            <a:ext cx="1483506" cy="2313151"/>
          </a:xfrm>
          <a:prstGeom prst="rect">
            <a:avLst/>
          </a:prstGeom>
        </p:spPr>
      </p:pic>
      <p:pic>
        <p:nvPicPr>
          <p:cNvPr id="16" name="Bildobjekt 15" descr="En bild som visar kosmetika, nära&#10;&#10;Automatiskt genererad beskrivning">
            <a:extLst>
              <a:ext uri="{FF2B5EF4-FFF2-40B4-BE49-F238E27FC236}">
                <a16:creationId xmlns:a16="http://schemas.microsoft.com/office/drawing/2014/main" id="{BF80F733-686C-C676-A981-8ABECAE7196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7475" y="1432411"/>
            <a:ext cx="1748809" cy="2332912"/>
          </a:xfrm>
          <a:prstGeom prst="rect">
            <a:avLst/>
          </a:prstGeom>
        </p:spPr>
      </p:pic>
      <p:pic>
        <p:nvPicPr>
          <p:cNvPr id="4" name="Bildobjekt 3" descr="En bild som visar person, inomhus&#10;&#10;Automatiskt genererad beskrivning">
            <a:extLst>
              <a:ext uri="{FF2B5EF4-FFF2-40B4-BE49-F238E27FC236}">
                <a16:creationId xmlns:a16="http://schemas.microsoft.com/office/drawing/2014/main" id="{8D372D9A-6902-7976-774B-F468AE6FF53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4364" y="1432411"/>
            <a:ext cx="1549959" cy="235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46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87031BEB-3C26-4F17-AFB1-BEE6432724D4}"/>
              </a:ext>
            </a:extLst>
          </p:cNvPr>
          <p:cNvSpPr txBox="1">
            <a:spLocks/>
          </p:cNvSpPr>
          <p:nvPr/>
        </p:nvSpPr>
        <p:spPr>
          <a:xfrm>
            <a:off x="899160" y="3265608"/>
            <a:ext cx="9636760" cy="7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2400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A982817-4E34-4C12-AFE2-D5E338218E4F}"/>
              </a:ext>
            </a:extLst>
          </p:cNvPr>
          <p:cNvSpPr txBox="1"/>
          <p:nvPr/>
        </p:nvSpPr>
        <p:spPr>
          <a:xfrm>
            <a:off x="683919" y="1827474"/>
            <a:ext cx="25620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/>
              <a:t>Vad</a:t>
            </a:r>
            <a:r>
              <a:rPr lang="sv-SE" dirty="0"/>
              <a:t> vi ser i bild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Ansiktsuttryck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Blick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Kroppsspråk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Kläder, accessoarer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Bakgrundsmiljö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6E4ACDB-958E-483A-94BE-FEA4014CC78E}"/>
              </a:ext>
            </a:extLst>
          </p:cNvPr>
          <p:cNvSpPr txBox="1"/>
          <p:nvPr/>
        </p:nvSpPr>
        <p:spPr>
          <a:xfrm>
            <a:off x="668514" y="4180063"/>
            <a:ext cx="72998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i="1" dirty="0"/>
              <a:t>Hur</a:t>
            </a:r>
            <a:r>
              <a:rPr lang="sv-SE" sz="1800" dirty="0"/>
              <a:t> vi ser det i bild-  Hur har fotografen betett sig när hen fotograferat?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Har fotografen gått nära?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Satt sig på huk?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Ställt sig på något högt?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Ser vi hela personen i bild? Om inte, vad är utanför bildrummet?</a:t>
            </a:r>
          </a:p>
          <a:p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8ADFDFF-4C66-5333-7C94-BA82C62CD9C4}"/>
              </a:ext>
            </a:extLst>
          </p:cNvPr>
          <p:cNvSpPr txBox="1"/>
          <p:nvPr/>
        </p:nvSpPr>
        <p:spPr>
          <a:xfrm>
            <a:off x="668514" y="428992"/>
            <a:ext cx="99816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Hur vi tolkar bilder beror både på VAD vi ser i bild och HUR det syns i bild.</a:t>
            </a:r>
          </a:p>
        </p:txBody>
      </p:sp>
    </p:spTree>
    <p:extLst>
      <p:ext uri="{BB962C8B-B14F-4D97-AF65-F5344CB8AC3E}">
        <p14:creationId xmlns:p14="http://schemas.microsoft.com/office/powerpoint/2010/main" val="228315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BC7CE178-9360-401D-905B-3C9F69DD397A}"/>
              </a:ext>
            </a:extLst>
          </p:cNvPr>
          <p:cNvSpPr txBox="1"/>
          <p:nvPr/>
        </p:nvSpPr>
        <p:spPr>
          <a:xfrm flipH="1">
            <a:off x="702532" y="1183342"/>
            <a:ext cx="2829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Helbild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93D111D-8834-A11A-3B3E-F7BB1EDB8E92}"/>
              </a:ext>
            </a:extLst>
          </p:cNvPr>
          <p:cNvSpPr txBox="1"/>
          <p:nvPr/>
        </p:nvSpPr>
        <p:spPr>
          <a:xfrm flipH="1">
            <a:off x="316452" y="237720"/>
            <a:ext cx="2829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Bildutsnitt</a:t>
            </a:r>
          </a:p>
        </p:txBody>
      </p:sp>
      <p:pic>
        <p:nvPicPr>
          <p:cNvPr id="3" name="Bildobjekt 2" descr="En bild som visar träd, gräs, utomhus, stående&#10;&#10;Automatiskt genererad beskrivning">
            <a:extLst>
              <a:ext uri="{FF2B5EF4-FFF2-40B4-BE49-F238E27FC236}">
                <a16:creationId xmlns:a16="http://schemas.microsoft.com/office/drawing/2014/main" id="{9F2253A8-877D-C43A-447B-11995ABCCF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182" y="404150"/>
            <a:ext cx="4665128" cy="622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64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867B2C4A5873D4C90D962F41C7ABCC5" ma:contentTypeVersion="10" ma:contentTypeDescription="Skapa ett nytt dokument." ma:contentTypeScope="" ma:versionID="bc79ec5f1dc6d63b050319044ae2725f">
  <xsd:schema xmlns:xsd="http://www.w3.org/2001/XMLSchema" xmlns:xs="http://www.w3.org/2001/XMLSchema" xmlns:p="http://schemas.microsoft.com/office/2006/metadata/properties" xmlns:ns2="ce53fed9-e63b-4b0a-90cf-42cfb8ff5d95" targetNamespace="http://schemas.microsoft.com/office/2006/metadata/properties" ma:root="true" ma:fieldsID="68cebd6746f901a6e9d3c18d03642297" ns2:_="">
    <xsd:import namespace="ce53fed9-e63b-4b0a-90cf-42cfb8ff5d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53fed9-e63b-4b0a-90cf-42cfb8ff5d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676004-E15E-4861-AB70-F7A3E585D3B7}">
  <ds:schemaRefs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ce53fed9-e63b-4b0a-90cf-42cfb8ff5d95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1A43894-97F5-457E-BEDB-C3A09C8224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53fed9-e63b-4b0a-90cf-42cfb8ff5d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E7FB76-5B35-4E20-9F2A-524E0E8AF4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2786</TotalTime>
  <Words>333</Words>
  <Application>Microsoft Office PowerPoint</Application>
  <PresentationFormat>Bredbild</PresentationFormat>
  <Paragraphs>50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Elisabet Jonsved</dc:creator>
  <cp:lastModifiedBy>Katarina Rissler</cp:lastModifiedBy>
  <cp:revision>132</cp:revision>
  <dcterms:created xsi:type="dcterms:W3CDTF">2022-01-11T13:37:07Z</dcterms:created>
  <dcterms:modified xsi:type="dcterms:W3CDTF">2025-06-11T08:25:00Z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0x0101006867B2C4A5873D4C90D962F41C7ABCC5</vt:lpwstr>
  </property>
</Properties>
</file>